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7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BCE5-B2CC-4CA8-9150-2D4B8FF54C5C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4F47-7EDE-47B9-82F2-1C45CC8EFCB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760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54F47-7EDE-47B9-82F2-1C45CC8EF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6A1324-C6CE-4DA2-9473-BF69258FF896}" type="datetimeFigureOut">
              <a:rPr lang="ru-RU" smtClean="0"/>
              <a:pPr/>
              <a:t>28.02.2019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14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857388"/>
          </a:xfrm>
        </p:spPr>
        <p:txBody>
          <a:bodyPr>
            <a:normAutofit lnSpcReduction="10000"/>
          </a:bodyPr>
          <a:lstStyle/>
          <a:p>
            <a:r>
              <a:rPr lang="ru-RU" sz="2000" b="1" i="1" dirty="0" err="1" smtClean="0">
                <a:solidFill>
                  <a:schemeClr val="tx1"/>
                </a:solidFill>
              </a:rPr>
              <a:t>Плескевич</a:t>
            </a:r>
            <a:r>
              <a:rPr lang="ru-RU" sz="2000" b="1" i="1" dirty="0" smtClean="0">
                <a:solidFill>
                  <a:schemeClr val="tx1"/>
                </a:solidFill>
              </a:rPr>
              <a:t> М.В., начальник отдела дошкольного образования департамента образования мэрии города Ярославля</a:t>
            </a:r>
          </a:p>
          <a:p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Ярославль, февраль 2019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Основание:</a:t>
            </a:r>
          </a:p>
          <a:p>
            <a:pPr algn="just"/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рассмотрение документов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приказ руководителя о назначении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6143644"/>
          </a:xfrm>
        </p:spPr>
        <p:txBody>
          <a:bodyPr/>
          <a:lstStyle/>
          <a:p>
            <a:pPr algn="just"/>
            <a:r>
              <a:rPr lang="ru-RU" sz="2800" dirty="0" smtClean="0"/>
              <a:t> паспорт (документ, заменяющий паспорт)</a:t>
            </a:r>
          </a:p>
          <a:p>
            <a:pPr algn="just"/>
            <a:r>
              <a:rPr lang="ru-RU" sz="2800" dirty="0" smtClean="0"/>
              <a:t>документ, удостоверяющий личность иностранного гражданина и оригинал документа, подтверждающего право на проживание, пребывание</a:t>
            </a:r>
          </a:p>
          <a:p>
            <a:pPr algn="just"/>
            <a:r>
              <a:rPr lang="ru-RU" sz="2800" dirty="0" smtClean="0"/>
              <a:t> документ, подтверждающий полномочия законного представителя</a:t>
            </a:r>
          </a:p>
          <a:p>
            <a:pPr algn="just"/>
            <a:r>
              <a:rPr lang="ru-RU" sz="2800" dirty="0" smtClean="0"/>
              <a:t> свидетельства о рождении всех детей (паспорт гражданина РФ старше 14 лет)</a:t>
            </a:r>
          </a:p>
          <a:p>
            <a:pPr algn="just"/>
            <a:r>
              <a:rPr lang="ru-RU" sz="2800" dirty="0" smtClean="0"/>
              <a:t> страховое свидетельство (СНИЛС)</a:t>
            </a:r>
          </a:p>
          <a:p>
            <a:pPr algn="just"/>
            <a:r>
              <a:rPr lang="ru-RU" sz="2800" dirty="0" smtClean="0"/>
              <a:t> свидетельство о браке (расторжении брака)</a:t>
            </a:r>
          </a:p>
          <a:p>
            <a:pPr algn="just"/>
            <a:r>
              <a:rPr lang="ru-RU" sz="2800" dirty="0" smtClean="0"/>
              <a:t>сведения о реквизитах кредитной организации, номер лицевого счета заявителя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Документы, подтверждающие среднедушевой доход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90778" cy="4748226"/>
          </a:xfrm>
        </p:spPr>
        <p:txBody>
          <a:bodyPr>
            <a:normAutofit/>
          </a:bodyPr>
          <a:lstStyle/>
          <a:p>
            <a:pPr marL="95250" indent="-12700" algn="just"/>
            <a:r>
              <a:rPr lang="ru-RU" sz="2800" dirty="0" smtClean="0"/>
              <a:t> справка о доходах по форме №2 –НДФЛ</a:t>
            </a:r>
          </a:p>
          <a:p>
            <a:pPr marL="95250" indent="-12700" algn="just"/>
            <a:r>
              <a:rPr lang="ru-RU" sz="2800" dirty="0" smtClean="0"/>
              <a:t> справка из органов социальной защиты населения</a:t>
            </a:r>
          </a:p>
          <a:p>
            <a:pPr marL="95250" indent="-12700" algn="just"/>
            <a:r>
              <a:rPr lang="ru-RU" sz="2800" dirty="0" smtClean="0"/>
              <a:t> справка о получении пенсий и иных выплат</a:t>
            </a:r>
          </a:p>
          <a:p>
            <a:pPr marL="95250" indent="-12700" algn="just"/>
            <a:r>
              <a:rPr lang="ru-RU" sz="2800" dirty="0" smtClean="0"/>
              <a:t> справка из образовательной организации о получении стипендии</a:t>
            </a:r>
          </a:p>
          <a:p>
            <a:pPr marL="95250" indent="-12700" algn="just"/>
            <a:r>
              <a:rPr lang="ru-RU" sz="2800" dirty="0" smtClean="0"/>
              <a:t> справка из органов государственной службы занятости</a:t>
            </a:r>
          </a:p>
          <a:p>
            <a:pPr marL="95250" indent="-12700" algn="just"/>
            <a:r>
              <a:rPr lang="ru-RU" sz="2800" dirty="0" smtClean="0"/>
              <a:t> справка из органов опеки и попечительства</a:t>
            </a:r>
          </a:p>
          <a:p>
            <a:pPr marL="95250" indent="-12700" algn="just"/>
            <a:r>
              <a:rPr lang="ru-RU" sz="2800" dirty="0" smtClean="0"/>
              <a:t> справка из территориальных налоговых органов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 lnSpcReduction="10000"/>
          </a:bodyPr>
          <a:lstStyle/>
          <a:p>
            <a:pPr marL="95250" indent="-12700" algn="just"/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семьи, имеющие детей инвалидов – справка учреждения медико-социальной экспертизы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90778" cy="5391168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/>
            <a:r>
              <a:rPr lang="ru-RU" dirty="0" smtClean="0"/>
              <a:t> справка от судебных приставов</a:t>
            </a:r>
          </a:p>
          <a:p>
            <a:pPr marL="0" indent="0" algn="just"/>
            <a:r>
              <a:rPr lang="ru-RU" dirty="0" smtClean="0"/>
              <a:t> справка из паспортно-визовой службы</a:t>
            </a:r>
          </a:p>
          <a:p>
            <a:pPr marL="0" indent="0" algn="ctr"/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/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/>
            <a:r>
              <a:rPr lang="ru-RU" dirty="0" smtClean="0"/>
              <a:t> справка из военного образовательного учреждения высшего образования (отца ребенка)</a:t>
            </a:r>
          </a:p>
          <a:p>
            <a:pPr marL="0" indent="0" algn="just"/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362216" cy="5248292"/>
          </a:xfrm>
        </p:spPr>
        <p:txBody>
          <a:bodyPr>
            <a:normAutofit/>
          </a:bodyPr>
          <a:lstStyle/>
          <a:p>
            <a:pPr marL="0" indent="82550"/>
            <a:r>
              <a:rPr lang="ru-RU" sz="2800" dirty="0" smtClean="0"/>
              <a:t> неработающие родители (копии трудовых книжек)</a:t>
            </a:r>
          </a:p>
          <a:p>
            <a:pPr marL="0" indent="82550" algn="just"/>
            <a:r>
              <a:rPr lang="ru-RU" sz="2800" dirty="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/>
            <a:r>
              <a:rPr lang="ru-RU" sz="2800" dirty="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/>
            <a:r>
              <a:rPr lang="ru-RU" sz="2800" dirty="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/>
            <a:r>
              <a:rPr lang="ru-RU" sz="2800" dirty="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581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Основания для отказа в назначении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17685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/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/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/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/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/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Объективные причины невозможности ведения трудовой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9340" cy="4605350"/>
          </a:xfrm>
        </p:spPr>
        <p:txBody>
          <a:bodyPr>
            <a:normAutofit fontScale="92500"/>
          </a:bodyPr>
          <a:lstStyle/>
          <a:p>
            <a:pPr marL="0" indent="82550" algn="just"/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/>
            <a:r>
              <a:rPr lang="ru-RU" dirty="0" smtClean="0"/>
              <a:t> длительное лечение 21 и более дней</a:t>
            </a:r>
          </a:p>
          <a:p>
            <a:pPr marL="0" indent="82550" algn="just"/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/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/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33654" cy="5176854"/>
          </a:xfrm>
        </p:spPr>
        <p:txBody>
          <a:bodyPr/>
          <a:lstStyle/>
          <a:p>
            <a:pPr algn="just"/>
            <a:r>
              <a:rPr lang="ru-RU" dirty="0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/>
            <a:r>
              <a:rPr lang="ru-RU" dirty="0" smtClean="0"/>
              <a:t> принятие решения не может превышать 10 календарных дней </a:t>
            </a:r>
          </a:p>
          <a:p>
            <a:pPr algn="just"/>
            <a:r>
              <a:rPr lang="ru-RU" dirty="0" smtClean="0"/>
              <a:t> назначение компенсации по приказу на 12 календарных месяцев</a:t>
            </a:r>
          </a:p>
          <a:p>
            <a:pPr algn="just"/>
            <a:r>
              <a:rPr lang="ru-RU" dirty="0" smtClean="0"/>
              <a:t>направление мотивированного уведомления об отказе в назначении компенсации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marL="95250" indent="-12700" algn="just"/>
            <a:r>
              <a:rPr lang="ru-RU" dirty="0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/>
            <a:r>
              <a:rPr lang="ru-RU" dirty="0" smtClean="0"/>
              <a:t> выплата при условии внесения платы за присмотр и уход в течении месяца, следующего за месяцем последней оплаты</a:t>
            </a:r>
          </a:p>
          <a:p>
            <a:pPr marL="95250" indent="-12700" algn="just"/>
            <a:r>
              <a:rPr lang="ru-RU" dirty="0" smtClean="0"/>
              <a:t> подтверждение оплаты квитанцией</a:t>
            </a:r>
          </a:p>
          <a:p>
            <a:pPr marL="95250" indent="-12700" algn="just"/>
            <a:r>
              <a:rPr lang="ru-RU" dirty="0" smtClean="0"/>
              <a:t> невнесение платы – приостановление выплаты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документы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None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pPr marL="95250" indent="-12700"/>
            <a:r>
              <a:rPr lang="ru-RU" dirty="0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/>
            <a:r>
              <a:rPr lang="ru-RU" dirty="0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/>
            <a:r>
              <a:rPr lang="ru-RU" dirty="0" smtClean="0"/>
              <a:t> прекращение выплаты следующим днем отчисления из детского 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/>
            <a:r>
              <a:rPr lang="ru-RU" dirty="0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/>
            <a:r>
              <a:rPr lang="ru-RU" dirty="0" smtClean="0"/>
              <a:t> принятие решения об изменении размера компенсации в течении 5 рабочих дней со дня извещения и оформление приказом</a:t>
            </a:r>
          </a:p>
          <a:p>
            <a:pPr marL="0" indent="82550" algn="just"/>
            <a:r>
              <a:rPr lang="ru-RU" dirty="0" smtClean="0"/>
              <a:t> уведомление заявителя в течение 5 рабочих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/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/>
            <a:r>
              <a:rPr lang="ru-RU" dirty="0" smtClean="0"/>
              <a:t> обеспечение сохранности документов</a:t>
            </a:r>
          </a:p>
          <a:p>
            <a:pPr marL="0" indent="0" algn="just"/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/>
            <a:r>
              <a:rPr lang="ru-RU" dirty="0" smtClean="0"/>
              <a:t> выплата компенсации за счет средств материнского капитала ежеквартально в течении 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положения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/>
          <a:lstStyle/>
          <a:p>
            <a:pPr algn="just"/>
            <a:r>
              <a:rPr lang="ru-RU" dirty="0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20 % на первого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50% на второго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70% на третьего и последующих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назначения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433654" cy="49625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 детей при выплате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033978"/>
          </a:xfrm>
        </p:spPr>
        <p:txBody>
          <a:bodyPr/>
          <a:lstStyle/>
          <a:p>
            <a:pPr algn="just"/>
            <a:r>
              <a:rPr lang="ru-RU" dirty="0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Члены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5092" cy="5176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дети инвалиды 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 включаются в состав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None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None/>
            </a:pPr>
            <a:endParaRPr lang="ru-RU" sz="3200" dirty="0" smtClean="0"/>
          </a:p>
          <a:p>
            <a:pPr marL="182563" lvl="7" indent="-182563" algn="just">
              <a:buFontTx/>
              <a:buChar char="-"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</a:pPr>
            <a:endParaRPr lang="ru-RU" sz="3200" dirty="0" smtClean="0"/>
          </a:p>
          <a:p>
            <a:pPr marL="182563" lvl="7" indent="-182563" algn="just">
              <a:buNone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Расчет среднедушевого дохода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 marL="177800" indent="-95250" algn="just"/>
            <a:r>
              <a:rPr lang="ru-RU" dirty="0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сумма доходов, полученных как в денежной, так и в натуральной форме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доходы учитываются до вычета налогов и сборов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Перерасчет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/>
          <a:lstStyle/>
          <a:p>
            <a:r>
              <a:rPr lang="ru-RU" dirty="0" smtClean="0"/>
              <a:t> за текущий месяц в следующем месяце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компенсации за счет средств бюджета Ярославской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388</TotalTime>
  <Words>1074</Words>
  <Application>Microsoft Office PowerPoint</Application>
  <PresentationFormat>Экран (4:3)</PresentationFormat>
  <Paragraphs>141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Свитыч</cp:lastModifiedBy>
  <cp:revision>61</cp:revision>
  <dcterms:created xsi:type="dcterms:W3CDTF">2019-02-24T10:00:12Z</dcterms:created>
  <dcterms:modified xsi:type="dcterms:W3CDTF">2019-02-28T08:52:41Z</dcterms:modified>
</cp:coreProperties>
</file>